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326" r:id="rId11"/>
    <p:sldId id="327" r:id="rId12"/>
    <p:sldId id="331" r:id="rId13"/>
    <p:sldId id="285" r:id="rId14"/>
    <p:sldId id="289" r:id="rId15"/>
    <p:sldId id="286" r:id="rId16"/>
    <p:sldId id="287" r:id="rId17"/>
    <p:sldId id="288" r:id="rId18"/>
    <p:sldId id="290" r:id="rId19"/>
    <p:sldId id="292" r:id="rId20"/>
    <p:sldId id="293" r:id="rId21"/>
    <p:sldId id="294" r:id="rId22"/>
    <p:sldId id="295" r:id="rId23"/>
    <p:sldId id="332" r:id="rId24"/>
    <p:sldId id="297" r:id="rId25"/>
    <p:sldId id="304" r:id="rId26"/>
    <p:sldId id="305" r:id="rId27"/>
    <p:sldId id="302" r:id="rId28"/>
    <p:sldId id="303" r:id="rId29"/>
    <p:sldId id="301" r:id="rId30"/>
    <p:sldId id="300" r:id="rId31"/>
    <p:sldId id="298" r:id="rId32"/>
    <p:sldId id="307" r:id="rId33"/>
    <p:sldId id="306" r:id="rId34"/>
    <p:sldId id="308" r:id="rId35"/>
    <p:sldId id="309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21" r:id="rId44"/>
    <p:sldId id="320" r:id="rId45"/>
    <p:sldId id="318" r:id="rId46"/>
    <p:sldId id="319" r:id="rId47"/>
    <p:sldId id="325" r:id="rId48"/>
    <p:sldId id="324" r:id="rId49"/>
    <p:sldId id="323" r:id="rId50"/>
    <p:sldId id="322" r:id="rId51"/>
    <p:sldId id="329" r:id="rId52"/>
    <p:sldId id="330" r:id="rId53"/>
    <p:sldId id="328" r:id="rId54"/>
    <p:sldId id="284" r:id="rId55"/>
    <p:sldId id="333" r:id="rId56"/>
    <p:sldId id="27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12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93668-EEC5-4C2D-B4DD-7466CAF54A77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88DF3-187F-4036-A2EA-1CDDF9F42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66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DEAFA-5025-4EDF-A29D-2CE56D00B10B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26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8BD4-574E-426A-83AD-89C51BA89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3FEBC-A53F-4B4E-8D4E-8D66FA738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A7BF4-4562-4F4B-8256-6204A051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FB04-3B0D-4AF4-9020-8793C640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8D068-524C-43BF-A7DE-C806C42E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19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9A24-B1C5-4E8A-873D-712A0FBB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91F90-7B78-4818-9ECB-4BD72A5F7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7BCAF-40A8-4B7B-9C3D-20E5CE81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BD1F1-629A-4A24-B1EA-331D1A1C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464DE-A5CA-403F-A381-691B661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441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01E1C-ED9C-41F2-8BAC-1CED83757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E4B63-9867-4B13-B78C-60249725C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7ADEC-3B39-4597-B23F-7B4E5B80F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F03F8-1A05-4521-9280-00D09C4BE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1D778-A6C0-4311-A04B-DE8C41BC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26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8DEA-084F-4723-B87C-EE3E00F5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82354-189A-41BF-B9B3-3F75F8B9E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58E16-92CE-441A-BA1A-6D4D8FA4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62567-A602-4CBC-853D-433F13C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D44F0-A248-464F-A2CA-A26089E4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18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B04C-64B0-4EB6-B4BD-28A6EE58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26E2F-D85B-4B77-8C7B-4D35DCAD7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CD56-82BD-4553-894B-203D4FF6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68680-A20B-4928-9C9E-A8DD40C7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7B03E-8568-4F1F-BF64-BDF5215F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8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4A28-5CE5-4EBC-BB19-7529B003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E89-95DB-4DB0-922D-8482575F7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4E1F5-185B-4FE2-83A6-334BD25AB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9D00E-E1C9-4587-A8B5-82508FC0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1A2E0-0E36-4655-B547-D1596A9B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F106-B837-4849-92CB-2BB2BF12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51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1EF9-38AB-42D8-B5FA-F5F1D804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E13B9-701E-4841-9070-6B9C806E7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D7F28-38CE-493E-A12B-6106621A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EE375-39AD-4AF1-8E27-4ED0827B5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48BFC2-4454-4E29-BD2B-1AAACE8C8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0DE01-79D2-437E-8050-BCAC2E47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E5235-5F28-4D0F-A379-ECADC007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90F13-76A2-48D8-8112-DDCC8A92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12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4AE-54B5-492A-9E45-989090AC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3A33D-E4FF-4B33-9DEB-919A9C4D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C8C75-CDB4-4F1B-BC7F-196F8C09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334DA-040D-4BC1-B075-73EA496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54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EF512-B0A4-4938-963F-A833E039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E391C-828C-485E-9B79-3CB3FB76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C34BA-E8E6-4BBD-AF0B-0BB34784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91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D369-B1BD-4C3A-96C8-A9BBBE74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779D1-F31F-4F8E-B2FB-75DD688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21638-294D-4C48-9693-37DA8D35E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F4E7F-5BF4-4631-BB2C-939AB689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0F008-6530-4E15-BE47-65478BD00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88646-DD76-468F-B926-CDFFD00F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18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74BA-0DD7-4999-BCA7-CB767141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6F5D0-B9B9-416F-BB57-3D4714F65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4E2D4-A97C-4430-A489-2B461F3D4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B8095-5961-4E3D-8A77-985197E2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3AB86-2D29-4FA6-8EB9-1FFBAB9A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274C3-BA3E-4C75-9AE9-476E4081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17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F216B-8388-4137-B8B4-B4D61A1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613BF-2517-46D1-AE27-387EE65D6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C56C1-F7B7-4A2D-BE19-FC2641F41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E5D6F-85B1-4065-93B2-93CCD705E7C6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D036-2CFE-4C9A-9E18-90EDFEA1C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E7F49-F1F0-4CAA-8C64-3F8BE05CB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0560D-A55A-4468-BC93-870A5A60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77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B505-D856-4EE8-90BE-F9AD8C429F3B}"/>
              </a:ext>
            </a:extLst>
          </p:cNvPr>
          <p:cNvSpPr txBox="1"/>
          <p:nvPr/>
        </p:nvSpPr>
        <p:spPr>
          <a:xfrm>
            <a:off x="1110343" y="-25135"/>
            <a:ext cx="1002202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IN" sz="28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8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BASED BILLING SOFTWARE</a:t>
            </a:r>
          </a:p>
          <a:p>
            <a:pPr algn="ctr"/>
            <a:endParaRPr lang="en-IN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B62B6-022A-4A79-B8CB-4FA02CD7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81" y="2501193"/>
            <a:ext cx="2554445" cy="2286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2F713-934D-43B0-A27F-40CADAEA2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343" y="1878810"/>
            <a:ext cx="5576314" cy="1267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F032B-5406-4557-B794-4B4303F3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78" y="3145916"/>
            <a:ext cx="5599971" cy="27946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5FD93A-5A8F-4F77-9B81-2C4BE467436D}"/>
              </a:ext>
            </a:extLst>
          </p:cNvPr>
          <p:cNvCxnSpPr/>
          <p:nvPr/>
        </p:nvCxnSpPr>
        <p:spPr>
          <a:xfrm>
            <a:off x="4687503" y="1975413"/>
            <a:ext cx="0" cy="3587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47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A0993-E8A0-41E6-8CDA-799C89BA1CE4}"/>
              </a:ext>
            </a:extLst>
          </p:cNvPr>
          <p:cNvSpPr txBox="1"/>
          <p:nvPr/>
        </p:nvSpPr>
        <p:spPr>
          <a:xfrm>
            <a:off x="1022859" y="740453"/>
            <a:ext cx="8146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METHOD0LOGY</a:t>
            </a:r>
          </a:p>
          <a:p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8DA9B-793F-4E13-A740-8F085A97A14E}"/>
              </a:ext>
            </a:extLst>
          </p:cNvPr>
          <p:cNvSpPr txBox="1"/>
          <p:nvPr/>
        </p:nvSpPr>
        <p:spPr>
          <a:xfrm>
            <a:off x="1022859" y="1326641"/>
            <a:ext cx="999485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Anyone who owns a department store and wants to utilize this WEB-BASED BILLING SOFTWARE must first sign up for the application.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owner can create a bill for current items or add new products using the product shorthand page and other operations after joining up with an authenticated email address and password.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administrator can monitor and contact the registered department store owners who have registered using this application.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owner may then generate a bill for a customer by selecting available items, adding quantities, and printing the bill.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The online application will compute the total cost of a bill submitted on a specific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     date.</a:t>
            </a:r>
          </a:p>
        </p:txBody>
      </p:sp>
    </p:spTree>
    <p:extLst>
      <p:ext uri="{BB962C8B-B14F-4D97-AF65-F5344CB8AC3E}">
        <p14:creationId xmlns:p14="http://schemas.microsoft.com/office/powerpoint/2010/main" val="294127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8DA9B-793F-4E13-A740-8F085A97A14E}"/>
              </a:ext>
            </a:extLst>
          </p:cNvPr>
          <p:cNvSpPr txBox="1"/>
          <p:nvPr/>
        </p:nvSpPr>
        <p:spPr>
          <a:xfrm>
            <a:off x="945857" y="867541"/>
            <a:ext cx="9994859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If the customer's information must be altered, the owner can go to the Manage Bills page and amend the information (involving edit, updating, delete details). 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Through the Giveaway generator, a giveaway is issued for a random number of consumers for each bill made.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Every bill created is maintained in the database and may be accessed at any time.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The report generating page functions, similarly, generating summary reports to the owner on a monthly, weekly, or yearly basis.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This online application will automate the billing and management of a department shop.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This web-based app is built on a network of department stores located around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    the country.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73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143FE-1C81-482D-AF07-FF5DA5A3596D}"/>
              </a:ext>
            </a:extLst>
          </p:cNvPr>
          <p:cNvSpPr txBox="1"/>
          <p:nvPr/>
        </p:nvSpPr>
        <p:spPr>
          <a:xfrm>
            <a:off x="1132477" y="2746889"/>
            <a:ext cx="9923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0070C0"/>
                </a:solidFill>
              </a:rPr>
              <a:t>DESIGN PHASE</a:t>
            </a:r>
          </a:p>
        </p:txBody>
      </p:sp>
    </p:spTree>
    <p:extLst>
      <p:ext uri="{BB962C8B-B14F-4D97-AF65-F5344CB8AC3E}">
        <p14:creationId xmlns:p14="http://schemas.microsoft.com/office/powerpoint/2010/main" val="3568328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DCB93F-3FA0-498F-A497-CE173F909BB5}"/>
              </a:ext>
            </a:extLst>
          </p:cNvPr>
          <p:cNvSpPr txBox="1"/>
          <p:nvPr/>
        </p:nvSpPr>
        <p:spPr>
          <a:xfrm>
            <a:off x="7104820" y="2473109"/>
            <a:ext cx="4150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UML 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DIAGRAMS</a:t>
            </a:r>
            <a:endParaRPr lang="en-IN" sz="2800" b="1" dirty="0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FFB21-BF05-4A83-9AC1-BFFA15AC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6" r="7155"/>
          <a:stretch/>
        </p:blipFill>
        <p:spPr>
          <a:xfrm>
            <a:off x="876644" y="773625"/>
            <a:ext cx="5477273" cy="53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9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DCB93F-3FA0-498F-A497-CE173F909BB5}"/>
              </a:ext>
            </a:extLst>
          </p:cNvPr>
          <p:cNvSpPr txBox="1"/>
          <p:nvPr/>
        </p:nvSpPr>
        <p:spPr>
          <a:xfrm>
            <a:off x="7388046" y="2450296"/>
            <a:ext cx="3758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USE-CASE 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</a:t>
            </a:r>
            <a:endParaRPr lang="en-IN" sz="2800" b="1" dirty="0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ABFB7F-656D-4904-82D3-5AC5AE455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7077" r="-2185" b="4111"/>
          <a:stretch/>
        </p:blipFill>
        <p:spPr>
          <a:xfrm>
            <a:off x="1255049" y="905487"/>
            <a:ext cx="4150579" cy="508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DA9FEAF8-54C6-4663-94A5-6B3033768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440"/>
          <a:stretch/>
        </p:blipFill>
        <p:spPr>
          <a:xfrm>
            <a:off x="832920" y="1146028"/>
            <a:ext cx="6099961" cy="456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4BA34-06CA-47F3-BCB1-FDD05A956E00}"/>
              </a:ext>
            </a:extLst>
          </p:cNvPr>
          <p:cNvSpPr txBox="1"/>
          <p:nvPr/>
        </p:nvSpPr>
        <p:spPr>
          <a:xfrm>
            <a:off x="7788819" y="2450296"/>
            <a:ext cx="3758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 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</a:t>
            </a:r>
            <a:endParaRPr lang="en-IN" sz="2800" b="1" dirty="0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47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C9EF5-FA6E-45B9-A316-83E396E10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2" b="3987"/>
          <a:stretch/>
        </p:blipFill>
        <p:spPr>
          <a:xfrm>
            <a:off x="1215747" y="762273"/>
            <a:ext cx="4588285" cy="528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B301BF-076E-423B-B679-A04290FBF78E}"/>
              </a:ext>
            </a:extLst>
          </p:cNvPr>
          <p:cNvSpPr txBox="1"/>
          <p:nvPr/>
        </p:nvSpPr>
        <p:spPr>
          <a:xfrm>
            <a:off x="7394184" y="2654556"/>
            <a:ext cx="3758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</a:t>
            </a:r>
            <a:endParaRPr lang="en-IN" sz="2800" b="1" dirty="0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615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C84A9-7048-4B07-AA45-265CD173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65" y="742480"/>
            <a:ext cx="8893892" cy="53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7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5D4940-2152-4ED4-950B-049255C73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8" b="12696"/>
          <a:stretch/>
        </p:blipFill>
        <p:spPr>
          <a:xfrm>
            <a:off x="1326366" y="1245231"/>
            <a:ext cx="9713311" cy="4946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64D819-A8F9-4CAE-ADDA-2982E31B9C93}"/>
              </a:ext>
            </a:extLst>
          </p:cNvPr>
          <p:cNvSpPr txBox="1"/>
          <p:nvPr/>
        </p:nvSpPr>
        <p:spPr>
          <a:xfrm>
            <a:off x="2348564" y="691233"/>
            <a:ext cx="721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Level DFD</a:t>
            </a:r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75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4D819-A8F9-4CAE-ADDA-2982E31B9C93}"/>
              </a:ext>
            </a:extLst>
          </p:cNvPr>
          <p:cNvSpPr txBox="1"/>
          <p:nvPr/>
        </p:nvSpPr>
        <p:spPr>
          <a:xfrm>
            <a:off x="2348564" y="691233"/>
            <a:ext cx="721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Level DFD</a:t>
            </a:r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A2B473E-ABDD-4E47-A732-BDE4AED26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8" b="6188"/>
          <a:stretch/>
        </p:blipFill>
        <p:spPr>
          <a:xfrm>
            <a:off x="1217587" y="1297858"/>
            <a:ext cx="9756825" cy="469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3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7A90B-EE26-4CBF-9371-6A0EFBEA1CAE}"/>
              </a:ext>
            </a:extLst>
          </p:cNvPr>
          <p:cNvSpPr txBox="1"/>
          <p:nvPr/>
        </p:nvSpPr>
        <p:spPr>
          <a:xfrm>
            <a:off x="5351647" y="614235"/>
            <a:ext cx="1251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CC513-DF71-4F32-B0CC-4F74E5B87D94}"/>
              </a:ext>
            </a:extLst>
          </p:cNvPr>
          <p:cNvSpPr txBox="1"/>
          <p:nvPr/>
        </p:nvSpPr>
        <p:spPr>
          <a:xfrm>
            <a:off x="1223917" y="1294678"/>
            <a:ext cx="99140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PROBLEM STATEMENT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LITERATURE SURVEY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OBJECTIVE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FEASIBILITY STUDY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FUNCTIONAL AND NON FUNCTIONAL REQUIREMENTS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METHODOLOGY AND DESIGN(UML DIAGRAMS)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SAMPLE CODE AND OUTPUTS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TESTING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FUTURE SCOPE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529779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4D819-A8F9-4CAE-ADDA-2982E31B9C93}"/>
              </a:ext>
            </a:extLst>
          </p:cNvPr>
          <p:cNvSpPr txBox="1"/>
          <p:nvPr/>
        </p:nvSpPr>
        <p:spPr>
          <a:xfrm>
            <a:off x="2348564" y="691233"/>
            <a:ext cx="721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Level DFD</a:t>
            </a:r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C99DA-93A3-4545-8DEA-993628166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42" b="5824"/>
          <a:stretch/>
        </p:blipFill>
        <p:spPr>
          <a:xfrm>
            <a:off x="1496121" y="1314587"/>
            <a:ext cx="952701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40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4D819-A8F9-4CAE-ADDA-2982E31B9C93}"/>
              </a:ext>
            </a:extLst>
          </p:cNvPr>
          <p:cNvSpPr txBox="1"/>
          <p:nvPr/>
        </p:nvSpPr>
        <p:spPr>
          <a:xfrm>
            <a:off x="2348564" y="691233"/>
            <a:ext cx="721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Level DFD</a:t>
            </a:r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BE0A0-4397-4354-A7D6-02B507FC6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63" b="4691"/>
          <a:stretch/>
        </p:blipFill>
        <p:spPr>
          <a:xfrm>
            <a:off x="1262479" y="1360757"/>
            <a:ext cx="9801796" cy="46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176CB-F624-4B75-91E8-E36A6CF8B435}"/>
              </a:ext>
            </a:extLst>
          </p:cNvPr>
          <p:cNvSpPr txBox="1"/>
          <p:nvPr/>
        </p:nvSpPr>
        <p:spPr>
          <a:xfrm>
            <a:off x="3532472" y="761702"/>
            <a:ext cx="556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 DESIGN</a:t>
            </a:r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F57D5509-1ADF-4FDC-A5E4-F7A916EB8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87" y="1438186"/>
            <a:ext cx="9842426" cy="45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1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176CB-F624-4B75-91E8-E36A6CF8B435}"/>
              </a:ext>
            </a:extLst>
          </p:cNvPr>
          <p:cNvSpPr txBox="1"/>
          <p:nvPr/>
        </p:nvSpPr>
        <p:spPr>
          <a:xfrm>
            <a:off x="3312599" y="2780885"/>
            <a:ext cx="556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CODE</a:t>
            </a:r>
            <a:endParaRPr lang="en-IN" sz="36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9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F8B77-14A7-4359-AD4D-C64553A8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82" y="869543"/>
            <a:ext cx="6471634" cy="5115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18DC34-A096-4F6E-BF40-53109F4DDF9A}"/>
              </a:ext>
            </a:extLst>
          </p:cNvPr>
          <p:cNvSpPr txBox="1"/>
          <p:nvPr/>
        </p:nvSpPr>
        <p:spPr>
          <a:xfrm>
            <a:off x="8576720" y="2226886"/>
            <a:ext cx="2562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2086754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8DC34-A096-4F6E-BF40-53109F4DDF9A}"/>
              </a:ext>
            </a:extLst>
          </p:cNvPr>
          <p:cNvSpPr txBox="1"/>
          <p:nvPr/>
        </p:nvSpPr>
        <p:spPr>
          <a:xfrm>
            <a:off x="8949171" y="2226886"/>
            <a:ext cx="2562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EEC8B-ABFB-4658-8F7A-A02FC697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64" y="828183"/>
            <a:ext cx="7970930" cy="51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0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8DC34-A096-4F6E-BF40-53109F4DDF9A}"/>
              </a:ext>
            </a:extLst>
          </p:cNvPr>
          <p:cNvSpPr txBox="1"/>
          <p:nvPr/>
        </p:nvSpPr>
        <p:spPr>
          <a:xfrm>
            <a:off x="9280910" y="815220"/>
            <a:ext cx="2115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92339-9592-4EEA-890F-E64B8D93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90" y="746132"/>
            <a:ext cx="4029805" cy="1725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E1B64F-4D2D-44CB-89FA-4067B1CB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83" y="2827050"/>
            <a:ext cx="8675946" cy="3304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D919A0-7AA3-44B9-B76D-4B58817D7725}"/>
              </a:ext>
            </a:extLst>
          </p:cNvPr>
          <p:cNvSpPr txBox="1"/>
          <p:nvPr/>
        </p:nvSpPr>
        <p:spPr>
          <a:xfrm>
            <a:off x="795688" y="1676871"/>
            <a:ext cx="3323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3269633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1BA39-EF31-4A35-8135-2E2D3439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30" y="742053"/>
            <a:ext cx="7863094" cy="5370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482BB2-440A-4232-882A-A25E3D36E7EC}"/>
              </a:ext>
            </a:extLst>
          </p:cNvPr>
          <p:cNvSpPr txBox="1"/>
          <p:nvPr/>
        </p:nvSpPr>
        <p:spPr>
          <a:xfrm>
            <a:off x="8576720" y="2558349"/>
            <a:ext cx="31055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2577209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24997-9FF3-4C94-B186-9241E517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34" y="786426"/>
            <a:ext cx="7733155" cy="528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C2B87C-16B2-4A08-91BE-47E76591D016}"/>
              </a:ext>
            </a:extLst>
          </p:cNvPr>
          <p:cNvSpPr txBox="1"/>
          <p:nvPr/>
        </p:nvSpPr>
        <p:spPr>
          <a:xfrm>
            <a:off x="9064113" y="2327185"/>
            <a:ext cx="2115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382745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B295D8-73A4-4EBC-8B00-E33D47A4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5" y="829038"/>
            <a:ext cx="8223188" cy="5196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6FC247-82F0-46DA-B791-74859371ADA9}"/>
              </a:ext>
            </a:extLst>
          </p:cNvPr>
          <p:cNvSpPr txBox="1"/>
          <p:nvPr/>
        </p:nvSpPr>
        <p:spPr>
          <a:xfrm>
            <a:off x="9341484" y="2531445"/>
            <a:ext cx="2115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21008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4CC58-DDF1-4149-AF07-99FD5B53B94C}"/>
              </a:ext>
            </a:extLst>
          </p:cNvPr>
          <p:cNvSpPr txBox="1"/>
          <p:nvPr/>
        </p:nvSpPr>
        <p:spPr>
          <a:xfrm>
            <a:off x="-460505" y="1004831"/>
            <a:ext cx="5505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E29DC-68D0-4070-92DF-00F4B39507DC}"/>
              </a:ext>
            </a:extLst>
          </p:cNvPr>
          <p:cNvSpPr txBox="1"/>
          <p:nvPr/>
        </p:nvSpPr>
        <p:spPr>
          <a:xfrm>
            <a:off x="1097280" y="1636296"/>
            <a:ext cx="96637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This project 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“Web based Billing Software”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is an application to automate the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process of billing and managing a Departmental store.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This web-based application is considered based on a network of department stores with locations around the country.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787B4-1983-4CCD-969E-2E0A4A323754}"/>
              </a:ext>
            </a:extLst>
          </p:cNvPr>
          <p:cNvSpPr txBox="1"/>
          <p:nvPr/>
        </p:nvSpPr>
        <p:spPr>
          <a:xfrm>
            <a:off x="1097280" y="3543177"/>
            <a:ext cx="37634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 STATEMENT 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13686-FFEF-4B3C-84C0-EDD7F49D4A05}"/>
              </a:ext>
            </a:extLst>
          </p:cNvPr>
          <p:cNvSpPr txBox="1"/>
          <p:nvPr/>
        </p:nvSpPr>
        <p:spPr>
          <a:xfrm>
            <a:off x="1029903" y="4121773"/>
            <a:ext cx="966376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Easiness in maintaining and modification of sold products.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Reports are simple to implement, create, generate within no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 or very few paperwork.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782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C826D-508D-4B56-A058-92C29A18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44" y="754682"/>
            <a:ext cx="10440711" cy="4753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F220F8-E656-4114-B328-730BEDD89BE0}"/>
              </a:ext>
            </a:extLst>
          </p:cNvPr>
          <p:cNvSpPr txBox="1"/>
          <p:nvPr/>
        </p:nvSpPr>
        <p:spPr>
          <a:xfrm>
            <a:off x="3882292" y="5555746"/>
            <a:ext cx="4370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BILL</a:t>
            </a:r>
          </a:p>
        </p:txBody>
      </p:sp>
    </p:spTree>
    <p:extLst>
      <p:ext uri="{BB962C8B-B14F-4D97-AF65-F5344CB8AC3E}">
        <p14:creationId xmlns:p14="http://schemas.microsoft.com/office/powerpoint/2010/main" val="77405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17F91D-D2C8-4D93-88AB-B7669F90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46" y="886613"/>
            <a:ext cx="6355965" cy="5084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5B1DFE-154A-423D-B37A-0952B0CB6BB0}"/>
              </a:ext>
            </a:extLst>
          </p:cNvPr>
          <p:cNvSpPr txBox="1"/>
          <p:nvPr/>
        </p:nvSpPr>
        <p:spPr>
          <a:xfrm>
            <a:off x="8707979" y="2413969"/>
            <a:ext cx="2482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4187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9DBF0-1D93-4640-9AF2-14E1E80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43" y="760131"/>
            <a:ext cx="5247855" cy="5334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1C539D-A9AC-4A52-BAB1-17817C4144C8}"/>
              </a:ext>
            </a:extLst>
          </p:cNvPr>
          <p:cNvSpPr txBox="1"/>
          <p:nvPr/>
        </p:nvSpPr>
        <p:spPr>
          <a:xfrm>
            <a:off x="8306209" y="2327185"/>
            <a:ext cx="2482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61826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9BE2D-045F-43C8-B2DC-EC0C84D30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70" y="1119860"/>
            <a:ext cx="8300543" cy="4618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1AAA38-C9AE-4282-8F74-83630FF28285}"/>
              </a:ext>
            </a:extLst>
          </p:cNvPr>
          <p:cNvSpPr txBox="1"/>
          <p:nvPr/>
        </p:nvSpPr>
        <p:spPr>
          <a:xfrm>
            <a:off x="9064113" y="2413969"/>
            <a:ext cx="2482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GIVEWAY</a:t>
            </a:r>
          </a:p>
        </p:txBody>
      </p:sp>
    </p:spTree>
    <p:extLst>
      <p:ext uri="{BB962C8B-B14F-4D97-AF65-F5344CB8AC3E}">
        <p14:creationId xmlns:p14="http://schemas.microsoft.com/office/powerpoint/2010/main" val="1649166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AAA38-C9AE-4282-8F74-83630FF28285}"/>
              </a:ext>
            </a:extLst>
          </p:cNvPr>
          <p:cNvSpPr txBox="1"/>
          <p:nvPr/>
        </p:nvSpPr>
        <p:spPr>
          <a:xfrm>
            <a:off x="3342878" y="5290588"/>
            <a:ext cx="5502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PRODUCT SHORTHAND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6C5BD-7C88-4D24-A1CF-3C12FA7E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41" y="840151"/>
            <a:ext cx="9474716" cy="408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0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EC8D4-558A-4C82-B5C6-3A071450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70" y="800906"/>
            <a:ext cx="8223060" cy="4426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B2838C-AC95-47A8-81F4-B394918511ED}"/>
              </a:ext>
            </a:extLst>
          </p:cNvPr>
          <p:cNvSpPr txBox="1"/>
          <p:nvPr/>
        </p:nvSpPr>
        <p:spPr>
          <a:xfrm>
            <a:off x="3189940" y="5360586"/>
            <a:ext cx="4876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RETRIEVE BILLS</a:t>
            </a:r>
          </a:p>
        </p:txBody>
      </p:sp>
    </p:spTree>
    <p:extLst>
      <p:ext uri="{BB962C8B-B14F-4D97-AF65-F5344CB8AC3E}">
        <p14:creationId xmlns:p14="http://schemas.microsoft.com/office/powerpoint/2010/main" val="3704837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97665-2C31-4DA4-A333-6237A2A2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8" y="750252"/>
            <a:ext cx="4364552" cy="5171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F34EA-431B-404F-9CEC-FD63782B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13" y="783359"/>
            <a:ext cx="4375025" cy="51712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85A882-E5B4-4112-813A-FCE3B4E041A9}"/>
              </a:ext>
            </a:extLst>
          </p:cNvPr>
          <p:cNvSpPr txBox="1"/>
          <p:nvPr/>
        </p:nvSpPr>
        <p:spPr>
          <a:xfrm>
            <a:off x="9386700" y="2537080"/>
            <a:ext cx="2482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REQUIRED</a:t>
            </a:r>
          </a:p>
          <a:p>
            <a:pPr algn="ctr"/>
            <a:r>
              <a:rPr lang="en-IN" sz="28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824962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F3A69-E2BF-48ED-AA36-03AFF35B8962}"/>
              </a:ext>
            </a:extLst>
          </p:cNvPr>
          <p:cNvSpPr txBox="1"/>
          <p:nvPr/>
        </p:nvSpPr>
        <p:spPr>
          <a:xfrm>
            <a:off x="3390900" y="730835"/>
            <a:ext cx="502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OUTPUT SNAPSHOTS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1F034-4C02-4C0C-B41E-C6236212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24" y="1466994"/>
            <a:ext cx="8311351" cy="46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6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F9A5DE-E90D-4C62-B420-0D94EA85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89" y="861931"/>
            <a:ext cx="9110535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6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8A8CD-220B-466B-8FD9-000926A4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55" y="891220"/>
            <a:ext cx="8704424" cy="48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4CC58-DDF1-4149-AF07-99FD5B53B94C}"/>
              </a:ext>
            </a:extLst>
          </p:cNvPr>
          <p:cNvSpPr txBox="1"/>
          <p:nvPr/>
        </p:nvSpPr>
        <p:spPr>
          <a:xfrm>
            <a:off x="0" y="877164"/>
            <a:ext cx="5505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LITERATURE SURVEY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C9CD9-3960-4826-8B30-C71A75DAC67A}"/>
              </a:ext>
            </a:extLst>
          </p:cNvPr>
          <p:cNvSpPr txBox="1"/>
          <p:nvPr/>
        </p:nvSpPr>
        <p:spPr>
          <a:xfrm>
            <a:off x="1100708" y="1504007"/>
            <a:ext cx="952901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Understand the Root Causes:</a:t>
            </a:r>
            <a:b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Existing systems include a lot of paperwork and require a lot of manual labor;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this may be remedied by automating the process with a web-based GUI.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Identify the Stakeholder and Users:</a:t>
            </a:r>
            <a:b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Stakeholders -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admin, developers, target audience, funders, clients.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Users -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Businessmen, Enterprises, Shopkeepers, Vendors, Govt., officers.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Identifying the constraints to be imposed on the solution:</a:t>
            </a:r>
            <a:b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a.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Customers without Internet Access.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b.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Information Privacy.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not cost-effective for small scale business owners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635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7A88C-DCC9-418B-9A0C-0DFB4091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13" y="869122"/>
            <a:ext cx="9114717" cy="51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0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E31F0-B920-49CB-965A-695EF8F2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73" y="963641"/>
            <a:ext cx="10090457" cy="492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9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C6AC3-42AE-4842-8975-098B12F4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72" y="705142"/>
            <a:ext cx="9366974" cy="52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5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230517-C35A-4FE8-AA34-B476EA60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51" y="832917"/>
            <a:ext cx="9208749" cy="51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61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439F5-6D7E-4B9F-BA83-E4756D9F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68" y="760975"/>
            <a:ext cx="9475485" cy="53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81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AF1DB-E8BF-4441-9C03-D9E309F9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53" y="1038876"/>
            <a:ext cx="6999093" cy="47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D4EF2-F2DA-465B-A3D7-CDFA6EC1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6" y="1272201"/>
            <a:ext cx="10373508" cy="41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79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604EC-3262-4209-AC0E-28E105893F7D}"/>
              </a:ext>
            </a:extLst>
          </p:cNvPr>
          <p:cNvSpPr txBox="1"/>
          <p:nvPr/>
        </p:nvSpPr>
        <p:spPr>
          <a:xfrm>
            <a:off x="849605" y="827082"/>
            <a:ext cx="178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</a:t>
            </a:r>
          </a:p>
          <a:p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0EAE05-E08F-458F-800D-5DFBDDD8B314}"/>
              </a:ext>
            </a:extLst>
          </p:cNvPr>
          <p:cNvSpPr txBox="1"/>
          <p:nvPr/>
        </p:nvSpPr>
        <p:spPr>
          <a:xfrm>
            <a:off x="952901" y="1405288"/>
            <a:ext cx="10389494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Testing Login Page, The user credentials are properly validated. Expected output is matched with actual output.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D5311-37C8-4830-8D1C-D9FBDE08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01" y="2367065"/>
            <a:ext cx="3663853" cy="3663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A9AFA-1695-4D3C-8D4A-7CAF44AF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80" y="2377446"/>
            <a:ext cx="4062115" cy="353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48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C8C4A-AAA2-4151-9E4E-148585616EC6}"/>
              </a:ext>
            </a:extLst>
          </p:cNvPr>
          <p:cNvSpPr txBox="1"/>
          <p:nvPr/>
        </p:nvSpPr>
        <p:spPr>
          <a:xfrm>
            <a:off x="920567" y="1808831"/>
            <a:ext cx="10539663" cy="71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When a user credentials and actual credentials don't match, handling the error and displaying with proper error message.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11EFF-6291-4029-B8F7-F37A2ED4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7" y="2927350"/>
            <a:ext cx="10446869" cy="17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53D5D-5F60-45B0-A535-71D796D6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93" y="1872316"/>
            <a:ext cx="8238463" cy="4084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85645-302E-446C-9AF3-78CE6928E042}"/>
              </a:ext>
            </a:extLst>
          </p:cNvPr>
          <p:cNvSpPr txBox="1"/>
          <p:nvPr/>
        </p:nvSpPr>
        <p:spPr>
          <a:xfrm>
            <a:off x="959069" y="924630"/>
            <a:ext cx="1051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When an empty product details are added to the product list, It is not being handled properly. Expected output is not matching with actual output.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859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E5D4D-DEAA-48C3-A215-2A8FE692BDCB}"/>
              </a:ext>
            </a:extLst>
          </p:cNvPr>
          <p:cNvSpPr txBox="1"/>
          <p:nvPr/>
        </p:nvSpPr>
        <p:spPr>
          <a:xfrm>
            <a:off x="1392358" y="1036246"/>
            <a:ext cx="2849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199EF-ED14-407B-91A6-52D04B7A3866}"/>
              </a:ext>
            </a:extLst>
          </p:cNvPr>
          <p:cNvSpPr txBox="1"/>
          <p:nvPr/>
        </p:nvSpPr>
        <p:spPr>
          <a:xfrm>
            <a:off x="1392358" y="1809549"/>
            <a:ext cx="9403883" cy="373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Generating and Managing Bills in a matter of few seconds.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Maintain all the products with their shorthand notation.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Provides summary reports to the owner </a:t>
            </a: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 any dates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Provides a convenient solution to the billing pattern.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Make an easy-to-use environment for owners and customers.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Secured User Authentication and Validation.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 Giveaway generator.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82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28D30-E716-423B-B868-F385D5EEE786}"/>
              </a:ext>
            </a:extLst>
          </p:cNvPr>
          <p:cNvSpPr txBox="1"/>
          <p:nvPr/>
        </p:nvSpPr>
        <p:spPr>
          <a:xfrm>
            <a:off x="818147" y="808522"/>
            <a:ext cx="1055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 Billing for an empty product details. It is not being handled properly. Expected output is not matching with actual output.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D039D-9DFF-4679-8650-C1CFAFAC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47" y="1599708"/>
            <a:ext cx="7758573" cy="44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4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F4928A-AB3B-40DE-848F-7380E4C7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12" y="907679"/>
            <a:ext cx="5481791" cy="165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1FD63-CE3D-4F25-A5E1-53B0EEC6419E}"/>
              </a:ext>
            </a:extLst>
          </p:cNvPr>
          <p:cNvSpPr txBox="1"/>
          <p:nvPr/>
        </p:nvSpPr>
        <p:spPr>
          <a:xfrm>
            <a:off x="1034512" y="2710975"/>
            <a:ext cx="9817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5. The list of random user records that is generated for no. of records is accurate. Expected output matches with actual output.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9E50D-7247-45CB-8CED-C3F68445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12" y="3563381"/>
            <a:ext cx="6897035" cy="2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46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4A82-F7D3-4D47-8108-08908F3CAED2}"/>
              </a:ext>
            </a:extLst>
          </p:cNvPr>
          <p:cNvSpPr txBox="1"/>
          <p:nvPr/>
        </p:nvSpPr>
        <p:spPr>
          <a:xfrm>
            <a:off x="904775" y="885524"/>
            <a:ext cx="10472286" cy="71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The list of random user records that is generated for no. of records entered is not validated. Expected output is not matching with actual output.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1CF1A-66A4-42E0-944D-2959C1A8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75" y="1857776"/>
            <a:ext cx="9481977" cy="35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87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868C5-04F8-4FD8-A50E-558975915305}"/>
              </a:ext>
            </a:extLst>
          </p:cNvPr>
          <p:cNvSpPr txBox="1"/>
          <p:nvPr/>
        </p:nvSpPr>
        <p:spPr>
          <a:xfrm>
            <a:off x="972152" y="904775"/>
            <a:ext cx="1024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7. A working modal (popup) for Manage bills - Edit button. Expected Output matches with actual output.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C2CA4-FF0F-4343-B997-C809A11A5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62" y="1894161"/>
            <a:ext cx="10041275" cy="368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55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96310-1B9F-457F-8C84-C59315F8CF44}"/>
              </a:ext>
            </a:extLst>
          </p:cNvPr>
          <p:cNvSpPr txBox="1"/>
          <p:nvPr/>
        </p:nvSpPr>
        <p:spPr>
          <a:xfrm>
            <a:off x="991402" y="93365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SDLC PHASES</a:t>
            </a:r>
          </a:p>
        </p:txBody>
      </p:sp>
      <p:pic>
        <p:nvPicPr>
          <p:cNvPr id="1026" name="Picture 2" descr="What are the SDLC phases?">
            <a:extLst>
              <a:ext uri="{FF2B5EF4-FFF2-40B4-BE49-F238E27FC236}">
                <a16:creationId xmlns:a16="http://schemas.microsoft.com/office/drawing/2014/main" id="{40F71371-A996-4089-8348-5ED4F1704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7" r="23359"/>
          <a:stretch/>
        </p:blipFill>
        <p:spPr bwMode="auto">
          <a:xfrm>
            <a:off x="905251" y="1957527"/>
            <a:ext cx="3919742" cy="39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28F782-ABCD-42E4-84F1-5641B683893D}"/>
              </a:ext>
            </a:extLst>
          </p:cNvPr>
          <p:cNvSpPr txBox="1"/>
          <p:nvPr/>
        </p:nvSpPr>
        <p:spPr>
          <a:xfrm>
            <a:off x="5470166" y="1238736"/>
            <a:ext cx="6213108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Software Model – INCREMENTAL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Software Testing – </a:t>
            </a:r>
            <a:b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Unit Testing (Black Box)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4CF6F-1BF4-4736-99FD-5D325E414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66" y="1957527"/>
            <a:ext cx="4587397" cy="262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48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96310-1B9F-457F-8C84-C59315F8CF44}"/>
              </a:ext>
            </a:extLst>
          </p:cNvPr>
          <p:cNvSpPr txBox="1"/>
          <p:nvPr/>
        </p:nvSpPr>
        <p:spPr>
          <a:xfrm>
            <a:off x="991402" y="933651"/>
            <a:ext cx="34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FUTURE SCOPE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30A29-5607-49DA-9906-7F7AF3F9461E}"/>
              </a:ext>
            </a:extLst>
          </p:cNvPr>
          <p:cNvSpPr txBox="1"/>
          <p:nvPr/>
        </p:nvSpPr>
        <p:spPr>
          <a:xfrm>
            <a:off x="1097280" y="1496189"/>
            <a:ext cx="97215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application is made to keep track of data from a wide range of businesses.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Order confirmation invoices to customer’s devices.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Provides an easy billing pattern solution.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Bill/Invoice creation is instantaneous.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On a regular basis, generates report summaries for the owners.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 times, a user-giveaway feature will be planned with a bill / invoice generation.</a:t>
            </a:r>
            <a:endParaRPr lang="en-US" b="1" i="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A7D-390E-4075-84EA-C3F60C31983D}"/>
              </a:ext>
            </a:extLst>
          </p:cNvPr>
          <p:cNvSpPr txBox="1"/>
          <p:nvPr/>
        </p:nvSpPr>
        <p:spPr>
          <a:xfrm>
            <a:off x="991402" y="4289564"/>
            <a:ext cx="229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0A41E-47C6-4C58-9687-85D41998731E}"/>
              </a:ext>
            </a:extLst>
          </p:cNvPr>
          <p:cNvSpPr txBox="1"/>
          <p:nvPr/>
        </p:nvSpPr>
        <p:spPr>
          <a:xfrm>
            <a:off x="991402" y="4728173"/>
            <a:ext cx="90477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[1] Software Engineering: A Practitioner's Approach by Roger S. Pressman.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[2] Importance of billing software for small businesses.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[3] E-Billing Management System UML Diagram</a:t>
            </a:r>
          </a:p>
        </p:txBody>
      </p:sp>
    </p:spTree>
    <p:extLst>
      <p:ext uri="{BB962C8B-B14F-4D97-AF65-F5344CB8AC3E}">
        <p14:creationId xmlns:p14="http://schemas.microsoft.com/office/powerpoint/2010/main" val="2063891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" y="685801"/>
            <a:ext cx="11506199" cy="5689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835992"/>
            <a:ext cx="6231467" cy="1115412"/>
          </a:xfrm>
          <a:prstGeom prst="rect">
            <a:avLst/>
          </a:prstGeom>
        </p:spPr>
        <p:txBody>
          <a:bodyPr vert="horz" wrap="square" lIns="0" tIns="136313" rIns="0" bIns="0" rtlCol="0" anchor="ctr">
            <a:spAutoFit/>
          </a:bodyPr>
          <a:lstStyle/>
          <a:p>
            <a:pPr marL="8467" marR="3387">
              <a:lnSpc>
                <a:spcPts val="7467"/>
              </a:lnSpc>
              <a:spcBef>
                <a:spcPts val="1073"/>
              </a:spcBef>
            </a:pPr>
            <a:r>
              <a:rPr lang="en-IN" sz="8000" b="1" spc="300" dirty="0">
                <a:solidFill>
                  <a:srgbClr val="1C212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  <a:endParaRPr sz="8000" b="1" spc="300" dirty="0">
              <a:solidFill>
                <a:srgbClr val="1C212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E5D4D-DEAA-48C3-A215-2A8FE692BDCB}"/>
              </a:ext>
            </a:extLst>
          </p:cNvPr>
          <p:cNvSpPr txBox="1"/>
          <p:nvPr/>
        </p:nvSpPr>
        <p:spPr>
          <a:xfrm>
            <a:off x="1517485" y="1045874"/>
            <a:ext cx="3189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FEASIBILITY STUDY</a:t>
            </a:r>
          </a:p>
          <a:p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0B295C-6B8B-4B2E-AA05-F48A9A9B0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89364"/>
              </p:ext>
            </p:extLst>
          </p:nvPr>
        </p:nvGraphicFramePr>
        <p:xfrm>
          <a:off x="1605280" y="1874142"/>
          <a:ext cx="7890642" cy="3935255"/>
        </p:xfrm>
        <a:graphic>
          <a:graphicData uri="http://schemas.openxmlformats.org/drawingml/2006/table">
            <a:tbl>
              <a:tblPr/>
              <a:tblGrid>
                <a:gridCol w="762535">
                  <a:extLst>
                    <a:ext uri="{9D8B030D-6E8A-4147-A177-3AD203B41FA5}">
                      <a16:colId xmlns:a16="http://schemas.microsoft.com/office/drawing/2014/main" val="1197557589"/>
                    </a:ext>
                  </a:extLst>
                </a:gridCol>
                <a:gridCol w="2534439">
                  <a:extLst>
                    <a:ext uri="{9D8B030D-6E8A-4147-A177-3AD203B41FA5}">
                      <a16:colId xmlns:a16="http://schemas.microsoft.com/office/drawing/2014/main" val="2723572430"/>
                    </a:ext>
                  </a:extLst>
                </a:gridCol>
                <a:gridCol w="2867505">
                  <a:extLst>
                    <a:ext uri="{9D8B030D-6E8A-4147-A177-3AD203B41FA5}">
                      <a16:colId xmlns:a16="http://schemas.microsoft.com/office/drawing/2014/main" val="394085640"/>
                    </a:ext>
                  </a:extLst>
                </a:gridCol>
                <a:gridCol w="1726163">
                  <a:extLst>
                    <a:ext uri="{9D8B030D-6E8A-4147-A177-3AD203B41FA5}">
                      <a16:colId xmlns:a16="http://schemas.microsoft.com/office/drawing/2014/main" val="2436793858"/>
                    </a:ext>
                  </a:extLst>
                </a:gridCol>
              </a:tblGrid>
              <a:tr h="781469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S.No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Feasibility Analysis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Feasibility ?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622558"/>
                  </a:ext>
                </a:extLst>
              </a:tr>
              <a:tr h="502373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Technical Feasibility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Software, Hardware, OS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392241"/>
                  </a:ext>
                </a:extLst>
              </a:tr>
              <a:tr h="781469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Behavioural Feasibility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Computer, User</a:t>
                      </a:r>
                      <a:b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Knowledge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en-IN" sz="16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162331"/>
                  </a:ext>
                </a:extLst>
              </a:tr>
              <a:tr h="1088475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3.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Economic Feasibility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Manpower cost,</a:t>
                      </a:r>
                      <a:b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Hardware / Software cost</a:t>
                      </a:r>
                      <a:endParaRPr lang="en-US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093093"/>
                  </a:ext>
                </a:extLst>
              </a:tr>
              <a:tr h="781469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Timeline 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Duration of 8 days</a:t>
                      </a:r>
                      <a:b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approximately</a:t>
                      </a:r>
                      <a:endParaRPr lang="en-US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lang="en-IN" sz="16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64822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4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E5D4D-DEAA-48C3-A215-2A8FE692BDCB}"/>
              </a:ext>
            </a:extLst>
          </p:cNvPr>
          <p:cNvSpPr txBox="1"/>
          <p:nvPr/>
        </p:nvSpPr>
        <p:spPr>
          <a:xfrm>
            <a:off x="1305729" y="944315"/>
            <a:ext cx="8146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FUNCTIONAL REQUIREMENTS</a:t>
            </a:r>
          </a:p>
          <a:p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932" y="30508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DEBFD-15E1-4C2B-BA33-16064284DB09}"/>
              </a:ext>
            </a:extLst>
          </p:cNvPr>
          <p:cNvSpPr txBox="1"/>
          <p:nvPr/>
        </p:nvSpPr>
        <p:spPr>
          <a:xfrm>
            <a:off x="1305729" y="1672607"/>
            <a:ext cx="86179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This section gives a high-level summary of the system’s requirements. The system will be able to implement a variety of  functional modules, including: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Description</a:t>
            </a:r>
            <a:r>
              <a:rPr lang="en-US" b="1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           The key consideration involved in functional requirements  are the needs that the end user expresses as essential features that the software should provide.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Signup / Registration</a:t>
            </a:r>
            <a:r>
              <a:rPr lang="en-US" b="0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br>
              <a:rPr lang="en-US" b="0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  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If a client wishes to create or manage, download, or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print a bill, he or she must first register. Unregistered users are unable to do the above tasks.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r>
              <a:rPr lang="en-US" b="0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   The user logs in to the online application using a valid user id and password that has been successfully validated in order to manage 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bills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   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488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C2622-C0BE-4A39-9064-46CECC10062D}"/>
              </a:ext>
            </a:extLst>
          </p:cNvPr>
          <p:cNvSpPr txBox="1"/>
          <p:nvPr/>
        </p:nvSpPr>
        <p:spPr>
          <a:xfrm>
            <a:off x="943810" y="811008"/>
            <a:ext cx="100680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Bill Generation</a:t>
            </a:r>
            <a:r>
              <a:rPr lang="en-US" sz="2000" b="0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br>
              <a:rPr lang="en-US" sz="2000" b="0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            Every logged-in user will be able to create and generate </a:t>
            </a: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bills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 well as store current bills, print, and download those generated bills and reports.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0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Product shorthand notations</a:t>
            </a:r>
            <a:r>
              <a:rPr lang="en-US" sz="2000" b="0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br>
              <a:rPr lang="en-US" sz="2000" b="0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             Every product has a shorthand representation of the entire product label. </a:t>
            </a: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hese shorthand notations can be found on user bills, and users can search for them.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Logout</a:t>
            </a:r>
            <a:r>
              <a:rPr lang="en-US" sz="2000" b="0" i="0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   Users can logout after doing the following required processes, and all session activities will be preserved in the database.</a:t>
            </a:r>
          </a:p>
          <a:p>
            <a:endParaRPr lang="en-US" sz="20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Giveaway Generator:</a:t>
            </a:r>
            <a:br>
              <a:rPr lang="en-US" sz="2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  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Customers are randomly picked, and lucky dip is generated for random</a:t>
            </a:r>
            <a:br>
              <a:rPr lang="en-US" sz="20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product purchases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864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447D9C-B97A-4461-976C-7DF30C78A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92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A0993-E8A0-41E6-8CDA-799C89BA1CE4}"/>
              </a:ext>
            </a:extLst>
          </p:cNvPr>
          <p:cNvSpPr txBox="1"/>
          <p:nvPr/>
        </p:nvSpPr>
        <p:spPr>
          <a:xfrm>
            <a:off x="1022859" y="784380"/>
            <a:ext cx="8146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NON FUNCTIONAL REQUIREMENTS</a:t>
            </a:r>
          </a:p>
          <a:p>
            <a:endParaRPr lang="en-IN" sz="24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6F1F0-7570-4355-A5C2-A4886B76A05C}"/>
              </a:ext>
            </a:extLst>
          </p:cNvPr>
          <p:cNvSpPr txBox="1"/>
          <p:nvPr/>
        </p:nvSpPr>
        <p:spPr>
          <a:xfrm>
            <a:off x="1022859" y="1415935"/>
            <a:ext cx="10411954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 the insurance to the internet, the following Non-Functional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Requirements will be present: </a:t>
            </a:r>
            <a:endParaRPr lang="en-US" sz="20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Secure access to a customer's personal information.</a:t>
            </a:r>
            <a:endParaRPr lang="en-US" sz="20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Availability 24 hours a day, 7 days a week.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Improved component design to improvise peak performance.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For future expansion, a flexible service-based architecture will be particularly desired. </a:t>
            </a:r>
            <a:endParaRPr lang="en-US" sz="20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System properties and limitations are defined by</a:t>
            </a: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Non-Functional Requirements :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Security, Reliability,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Maintainability, Portability, Extensibility, Reusability,</a:t>
            </a:r>
            <a:br>
              <a:rPr lang="en-US" sz="2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Compatibility, and Resource Utilization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are some of the</a:t>
            </a:r>
            <a:r>
              <a:rPr lang="en-US" sz="2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additional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non-functional requirements.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611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1319</Words>
  <Application>Microsoft Office PowerPoint</Application>
  <PresentationFormat>Widescreen</PresentationFormat>
  <Paragraphs>205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Montserrat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aasish sajja</dc:creator>
  <cp:lastModifiedBy>Gudi Varaprasad</cp:lastModifiedBy>
  <cp:revision>59</cp:revision>
  <dcterms:created xsi:type="dcterms:W3CDTF">2021-06-11T11:23:57Z</dcterms:created>
  <dcterms:modified xsi:type="dcterms:W3CDTF">2021-11-16T03:34:23Z</dcterms:modified>
</cp:coreProperties>
</file>